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828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4E79"/>
                </a:solidFill>
              </a:defRPr>
            </a:pPr>
            <a:r>
              <a:t>Current State vs Future State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4008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>
                <a:solidFill>
                  <a:srgbClr val="C0504D"/>
                </a:solidFill>
              </a:defRPr>
            </a:pPr>
            <a:r>
              <a:t>CURRENT STATE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64008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>
                <a:solidFill>
                  <a:srgbClr val="009966"/>
                </a:solidFill>
              </a:defRPr>
            </a:pPr>
            <a:r>
              <a:t>FUTURE STATE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005840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Referral Received</a:t>
            </a:r>
          </a:p>
        </p:txBody>
      </p:sp>
      <p:sp>
        <p:nvSpPr>
          <p:cNvPr id="6" name="Chevron 5"/>
          <p:cNvSpPr/>
          <p:nvPr/>
        </p:nvSpPr>
        <p:spPr>
          <a:xfrm>
            <a:off x="1234440" y="1444752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0" y="1572768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Paper Intake</a:t>
            </a:r>
          </a:p>
        </p:txBody>
      </p:sp>
      <p:sp>
        <p:nvSpPr>
          <p:cNvPr id="8" name="Chevron 7"/>
          <p:cNvSpPr/>
          <p:nvPr/>
        </p:nvSpPr>
        <p:spPr>
          <a:xfrm>
            <a:off x="1234440" y="2011680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" y="2139696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Phone Calls</a:t>
            </a:r>
          </a:p>
        </p:txBody>
      </p:sp>
      <p:sp>
        <p:nvSpPr>
          <p:cNvPr id="10" name="Chevron 9"/>
          <p:cNvSpPr/>
          <p:nvPr/>
        </p:nvSpPr>
        <p:spPr>
          <a:xfrm>
            <a:off x="1234440" y="2578608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7200" y="2706624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Handwritten Notes</a:t>
            </a:r>
          </a:p>
        </p:txBody>
      </p:sp>
      <p:sp>
        <p:nvSpPr>
          <p:cNvPr id="12" name="Chevron 11"/>
          <p:cNvSpPr/>
          <p:nvPr/>
        </p:nvSpPr>
        <p:spPr>
          <a:xfrm>
            <a:off x="1234440" y="3145536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57200" y="3273552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Paper Admission Packet</a:t>
            </a:r>
          </a:p>
        </p:txBody>
      </p:sp>
      <p:sp>
        <p:nvSpPr>
          <p:cNvPr id="14" name="Chevron 13"/>
          <p:cNvSpPr/>
          <p:nvPr/>
        </p:nvSpPr>
        <p:spPr>
          <a:xfrm>
            <a:off x="1234440" y="3712464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7200" y="3840480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Duplicate Documentation</a:t>
            </a:r>
          </a:p>
        </p:txBody>
      </p:sp>
      <p:sp>
        <p:nvSpPr>
          <p:cNvPr id="16" name="Chevron 15"/>
          <p:cNvSpPr/>
          <p:nvPr/>
        </p:nvSpPr>
        <p:spPr>
          <a:xfrm>
            <a:off x="1234440" y="4279392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57200" y="4407408"/>
            <a:ext cx="2011680" cy="41148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Delayed Admission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1005840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Electronic Referral</a:t>
            </a:r>
          </a:p>
        </p:txBody>
      </p:sp>
      <p:sp>
        <p:nvSpPr>
          <p:cNvPr id="19" name="Chevron 18"/>
          <p:cNvSpPr/>
          <p:nvPr/>
        </p:nvSpPr>
        <p:spPr>
          <a:xfrm>
            <a:off x="7315200" y="1444752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0" y="1572768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Apex Intake SmartForm</a:t>
            </a:r>
          </a:p>
        </p:txBody>
      </p:sp>
      <p:sp>
        <p:nvSpPr>
          <p:cNvPr id="21" name="Chevron 20"/>
          <p:cNvSpPr/>
          <p:nvPr/>
        </p:nvSpPr>
        <p:spPr>
          <a:xfrm>
            <a:off x="7315200" y="2011680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00800" y="2139696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Admission Criteria Checklist</a:t>
            </a:r>
          </a:p>
        </p:txBody>
      </p:sp>
      <p:sp>
        <p:nvSpPr>
          <p:cNvPr id="23" name="Chevron 22"/>
          <p:cNvSpPr/>
          <p:nvPr/>
        </p:nvSpPr>
        <p:spPr>
          <a:xfrm>
            <a:off x="7315200" y="2578608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400800" y="2706624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Auto FormFast Packet</a:t>
            </a:r>
          </a:p>
        </p:txBody>
      </p:sp>
      <p:sp>
        <p:nvSpPr>
          <p:cNvPr id="25" name="Chevron 24"/>
          <p:cNvSpPr/>
          <p:nvPr/>
        </p:nvSpPr>
        <p:spPr>
          <a:xfrm>
            <a:off x="7315200" y="3145536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0" y="3273552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Media Manager Upload</a:t>
            </a:r>
          </a:p>
        </p:txBody>
      </p:sp>
      <p:sp>
        <p:nvSpPr>
          <p:cNvPr id="27" name="Chevron 26"/>
          <p:cNvSpPr/>
          <p:nvPr/>
        </p:nvSpPr>
        <p:spPr>
          <a:xfrm>
            <a:off x="7315200" y="3712464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400800" y="3840480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Standardized N2N Report</a:t>
            </a:r>
          </a:p>
        </p:txBody>
      </p:sp>
      <p:sp>
        <p:nvSpPr>
          <p:cNvPr id="29" name="Chevron 28"/>
          <p:cNvSpPr/>
          <p:nvPr/>
        </p:nvSpPr>
        <p:spPr>
          <a:xfrm>
            <a:off x="7315200" y="4279392"/>
            <a:ext cx="27432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400800" y="4407408"/>
            <a:ext cx="2194560" cy="41148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Patient Admitted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0" y="914400"/>
            <a:ext cx="265176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800"/>
            </a:pPr>
            <a:r>
              <a:t>Key Benefits</a:t>
            </a:r>
          </a:p>
          <a:p>
            <a:pPr>
              <a:defRPr sz="1300"/>
            </a:pPr>
            <a:r>
              <a:t>✓ ↓ Paperwork</a:t>
            </a:r>
          </a:p>
          <a:p>
            <a:pPr>
              <a:defRPr sz="1300"/>
            </a:pPr>
            <a:r>
              <a:t>✓ ↓ Duplicate charting</a:t>
            </a:r>
          </a:p>
          <a:p>
            <a:pPr>
              <a:defRPr sz="1300"/>
            </a:pPr>
            <a:r>
              <a:t>✓ ↓ Admission delays</a:t>
            </a:r>
          </a:p>
          <a:p>
            <a:pPr>
              <a:defRPr sz="1300"/>
            </a:pPr>
            <a:r>
              <a:t>✓ ↑ Patient safety</a:t>
            </a:r>
          </a:p>
          <a:p>
            <a:pPr>
              <a:defRPr sz="1300"/>
            </a:pPr>
            <a:r>
              <a:t>✓ ↑ Regulatory compliance</a:t>
            </a:r>
          </a:p>
          <a:p>
            <a:pPr>
              <a:defRPr sz="1300"/>
            </a:pPr>
            <a:r>
              <a:t>✓ ↑ Staff efficiency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828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F4E79"/>
                </a:solidFill>
              </a:defRPr>
            </a:pPr>
            <a:r>
              <a:t>Behavioral Health → Emergency Department → Behavioral Health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31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Current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97280"/>
            <a:ext cx="1371600" cy="54864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BH Unit</a:t>
            </a:r>
          </a:p>
        </p:txBody>
      </p:sp>
      <p:sp>
        <p:nvSpPr>
          <p:cNvPr id="5" name="Chevron 4"/>
          <p:cNvSpPr/>
          <p:nvPr/>
        </p:nvSpPr>
        <p:spPr>
          <a:xfrm>
            <a:off x="1874519" y="1143000"/>
            <a:ext cx="32004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03120" y="1097280"/>
            <a:ext cx="1371600" cy="54864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Discharge</a:t>
            </a:r>
          </a:p>
        </p:txBody>
      </p:sp>
      <p:sp>
        <p:nvSpPr>
          <p:cNvPr id="7" name="Chevron 6"/>
          <p:cNvSpPr/>
          <p:nvPr/>
        </p:nvSpPr>
        <p:spPr>
          <a:xfrm>
            <a:off x="3520439" y="1143000"/>
            <a:ext cx="32004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749039" y="1097280"/>
            <a:ext cx="1371600" cy="54864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ED Registration</a:t>
            </a:r>
          </a:p>
        </p:txBody>
      </p:sp>
      <p:sp>
        <p:nvSpPr>
          <p:cNvPr id="9" name="Chevron 8"/>
          <p:cNvSpPr/>
          <p:nvPr/>
        </p:nvSpPr>
        <p:spPr>
          <a:xfrm>
            <a:off x="5166359" y="1143000"/>
            <a:ext cx="32004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760720" y="1097280"/>
            <a:ext cx="1371600" cy="54864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Readmission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7178040" y="1143000"/>
            <a:ext cx="32004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955279" y="1097280"/>
            <a:ext cx="1371600" cy="548640"/>
          </a:xfrm>
          <a:prstGeom prst="roundRect">
            <a:avLst/>
          </a:prstGeom>
          <a:solidFill>
            <a:srgbClr val="C050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Duplicate 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74320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Future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3108960"/>
            <a:ext cx="1554480" cy="54864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BH Unit</a:t>
            </a:r>
          </a:p>
        </p:txBody>
      </p:sp>
      <p:sp>
        <p:nvSpPr>
          <p:cNvPr id="15" name="Chevron 14"/>
          <p:cNvSpPr/>
          <p:nvPr/>
        </p:nvSpPr>
        <p:spPr>
          <a:xfrm>
            <a:off x="2057400" y="3154680"/>
            <a:ext cx="36576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103120" y="3108960"/>
            <a:ext cx="1554480" cy="54864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Interrupted Stay</a:t>
            </a:r>
          </a:p>
        </p:txBody>
      </p:sp>
      <p:sp>
        <p:nvSpPr>
          <p:cNvPr id="17" name="Chevron 16"/>
          <p:cNvSpPr/>
          <p:nvPr/>
        </p:nvSpPr>
        <p:spPr>
          <a:xfrm>
            <a:off x="3703320" y="3154680"/>
            <a:ext cx="36576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114800" y="3108960"/>
            <a:ext cx="1554480" cy="54864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ED Medical Clearance</a:t>
            </a:r>
          </a:p>
        </p:txBody>
      </p:sp>
      <p:sp>
        <p:nvSpPr>
          <p:cNvPr id="19" name="Chevron 18"/>
          <p:cNvSpPr/>
          <p:nvPr/>
        </p:nvSpPr>
        <p:spPr>
          <a:xfrm>
            <a:off x="5715000" y="3154680"/>
            <a:ext cx="36576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400800" y="3108960"/>
            <a:ext cx="1554480" cy="54864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Return to BH</a:t>
            </a:r>
          </a:p>
        </p:txBody>
      </p:sp>
      <p:sp>
        <p:nvSpPr>
          <p:cNvPr id="21" name="Chevron 20"/>
          <p:cNvSpPr/>
          <p:nvPr/>
        </p:nvSpPr>
        <p:spPr>
          <a:xfrm>
            <a:off x="8001000" y="3154680"/>
            <a:ext cx="365760" cy="457200"/>
          </a:xfrm>
          <a:prstGeom prst="chevron">
            <a:avLst/>
          </a:prstGeom>
          <a:solidFill>
            <a:srgbClr val="787878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503920" y="3108960"/>
            <a:ext cx="1554480" cy="548640"/>
          </a:xfrm>
          <a:prstGeom prst="roundRect">
            <a:avLst/>
          </a:prstGeom>
          <a:solidFill>
            <a:srgbClr val="0099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Continue Same Encounter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